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Roboto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  <p:embeddedFont>
      <p:font typeface="Maven Pro"/>
      <p:regular r:id="rId42"/>
      <p:bold r:id="rId43"/>
    </p:embeddedFont>
    <p:embeddedFont>
      <p:font typeface="Open Sans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5.xml"/><Relationship Id="rId42" Type="http://schemas.openxmlformats.org/officeDocument/2006/relationships/font" Target="fonts/MavenPro-regular.fntdata"/><Relationship Id="rId41" Type="http://schemas.openxmlformats.org/officeDocument/2006/relationships/font" Target="fonts/Lato-boldItalic.fntdata"/><Relationship Id="rId22" Type="http://schemas.openxmlformats.org/officeDocument/2006/relationships/slide" Target="slides/slide17.xml"/><Relationship Id="rId44" Type="http://schemas.openxmlformats.org/officeDocument/2006/relationships/font" Target="fonts/OpenSans-regular.fntdata"/><Relationship Id="rId21" Type="http://schemas.openxmlformats.org/officeDocument/2006/relationships/slide" Target="slides/slide16.xml"/><Relationship Id="rId43" Type="http://schemas.openxmlformats.org/officeDocument/2006/relationships/font" Target="fonts/MavenPro-bold.fntdata"/><Relationship Id="rId24" Type="http://schemas.openxmlformats.org/officeDocument/2006/relationships/slide" Target="slides/slide19.xml"/><Relationship Id="rId46" Type="http://schemas.openxmlformats.org/officeDocument/2006/relationships/font" Target="fonts/OpenSans-italic.fntdata"/><Relationship Id="rId23" Type="http://schemas.openxmlformats.org/officeDocument/2006/relationships/slide" Target="slides/slide18.xml"/><Relationship Id="rId45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OpenSans-boldItalic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6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5.xml"/><Relationship Id="rId32" Type="http://schemas.openxmlformats.org/officeDocument/2006/relationships/font" Target="fonts/Raleway-italic.fntdata"/><Relationship Id="rId13" Type="http://schemas.openxmlformats.org/officeDocument/2006/relationships/slide" Target="slides/slide8.xml"/><Relationship Id="rId35" Type="http://schemas.openxmlformats.org/officeDocument/2006/relationships/font" Target="fonts/Roboto-bold.fntdata"/><Relationship Id="rId12" Type="http://schemas.openxmlformats.org/officeDocument/2006/relationships/slide" Target="slides/slide7.xml"/><Relationship Id="rId34" Type="http://schemas.openxmlformats.org/officeDocument/2006/relationships/font" Target="fonts/Roboto-regular.fntdata"/><Relationship Id="rId15" Type="http://schemas.openxmlformats.org/officeDocument/2006/relationships/slide" Target="slides/slide10.xml"/><Relationship Id="rId37" Type="http://schemas.openxmlformats.org/officeDocument/2006/relationships/font" Target="fonts/Roboto-boldItalic.fntdata"/><Relationship Id="rId14" Type="http://schemas.openxmlformats.org/officeDocument/2006/relationships/slide" Target="slides/slide9.xml"/><Relationship Id="rId36" Type="http://schemas.openxmlformats.org/officeDocument/2006/relationships/font" Target="fonts/Roboto-italic.fntdata"/><Relationship Id="rId17" Type="http://schemas.openxmlformats.org/officeDocument/2006/relationships/slide" Target="slides/slide12.xml"/><Relationship Id="rId39" Type="http://schemas.openxmlformats.org/officeDocument/2006/relationships/font" Target="fonts/Lato-bold.fntdata"/><Relationship Id="rId16" Type="http://schemas.openxmlformats.org/officeDocument/2006/relationships/slide" Target="slides/slide11.xml"/><Relationship Id="rId38" Type="http://schemas.openxmlformats.org/officeDocument/2006/relationships/font" Target="fonts/Lat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8fdd769ce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8fdd769ce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d8fdd769ce_0_3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d8fdd769ce_0_3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d9f51c6042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d9f51c6042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8fdd769ce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8fdd769ce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8fdd769ce_0_3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8fdd769ce_0_3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9e0502d5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9e0502d5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9e0502d5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9e0502d5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d9fc30e84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d9fc30e8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d9f51c6042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d9f51c6042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d9e0502d5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d9e0502d5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9e0502d5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9e0502d5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d8fdd769ce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d8fdd769ce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9e0502d5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9e0502d5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d9f51c5f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d9f51c5f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d9e0502d5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d9e0502d5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b1b3e07c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b1b3e07c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8fdd769ce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8fdd769ce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d8fdd769ce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d8fdd769ce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8fdd769ce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8fdd769ce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8fdd769ce_0_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8fdd769ce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9fc30e84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9fc30e84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8fdd769ce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8fdd769ce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a14731a0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a14731a0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8fdd769ce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8fdd769ce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onsole.cloud.google.com/compute/instancesDetail/zones/us-west1-a/instances/amazon-streamingdata-vm?project=data228-final-project-312006" TargetMode="External"/><Relationship Id="rId4" Type="http://schemas.openxmlformats.org/officeDocument/2006/relationships/image" Target="../media/image17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14125" y="1191800"/>
            <a:ext cx="8026500" cy="23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2900">
                <a:latin typeface="Maven Pro"/>
                <a:ea typeface="Maven Pro"/>
                <a:cs typeface="Maven Pro"/>
                <a:sym typeface="Maven Pro"/>
              </a:rPr>
              <a:t>Data Analytics Pipeline </a:t>
            </a:r>
            <a:endParaRPr sz="29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2900">
                <a:latin typeface="Maven Pro"/>
                <a:ea typeface="Maven Pro"/>
                <a:cs typeface="Maven Pro"/>
                <a:sym typeface="Maven Pro"/>
              </a:rPr>
              <a:t>in </a:t>
            </a:r>
            <a:endParaRPr sz="29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2900">
                <a:latin typeface="Maven Pro"/>
                <a:ea typeface="Maven Pro"/>
                <a:cs typeface="Maven Pro"/>
                <a:sym typeface="Maven Pro"/>
              </a:rPr>
              <a:t>Google Cloud Platform</a:t>
            </a:r>
            <a:endParaRPr sz="29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2900">
                <a:latin typeface="Maven Pro"/>
                <a:ea typeface="Maven Pro"/>
                <a:cs typeface="Maven Pro"/>
                <a:sym typeface="Maven Pro"/>
              </a:rPr>
              <a:t>for </a:t>
            </a:r>
            <a:endParaRPr sz="29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91"/>
              <a:buFont typeface="Arial"/>
              <a:buNone/>
            </a:pPr>
            <a:r>
              <a:rPr lang="en" sz="2900">
                <a:latin typeface="Maven Pro"/>
                <a:ea typeface="Maven Pro"/>
                <a:cs typeface="Maven Pro"/>
                <a:sym typeface="Maven Pro"/>
              </a:rPr>
              <a:t>Consumer Reviews of Amazon Products</a:t>
            </a:r>
            <a:endParaRPr sz="29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60950" y="3529650"/>
            <a:ext cx="2786400" cy="16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t/>
            </a:r>
            <a:endParaRPr b="1" sz="950">
              <a:solidFill>
                <a:schemeClr val="dk2"/>
              </a:solidFill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" sz="185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Project Group #1</a:t>
            </a:r>
            <a:endParaRPr b="1" sz="185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" sz="1363" u="sng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Team Members:</a:t>
            </a:r>
            <a:endParaRPr b="1" sz="1363" u="sng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" sz="1363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Viritha Vanama  - 015356991</a:t>
            </a:r>
            <a:endParaRPr b="1" sz="1363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" sz="1363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Aneshaa Kasula  - 014558427</a:t>
            </a:r>
            <a:endParaRPr b="1" sz="1363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" sz="1363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Mohini Patil         - 015359188</a:t>
            </a:r>
            <a:endParaRPr b="1" sz="1363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825600" y="587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latin typeface="Maven Pro"/>
                <a:ea typeface="Maven Pro"/>
                <a:cs typeface="Maven Pro"/>
                <a:sym typeface="Maven Pro"/>
              </a:rPr>
              <a:t>Data Preparation</a:t>
            </a:r>
            <a:endParaRPr sz="2300"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825600" y="1307500"/>
            <a:ext cx="7688700" cy="27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50800" rtl="0" algn="l">
              <a:lnSpc>
                <a:spcPct val="7247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Batch Data</a:t>
            </a:r>
            <a:endParaRPr b="1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909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Dataflow(</a:t>
            </a:r>
            <a:r>
              <a:rPr lang="en">
                <a:solidFill>
                  <a:schemeClr val="dk2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Apache Beam Python</a:t>
            </a: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) is used for the ETL processing.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Dataflow subscribes to the topic that publishes the metadata of the batch file.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From the metadata, the bucket and file name details are extracted;file path is constructed and file is accessed.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5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Streaming Data</a:t>
            </a:r>
            <a:endParaRPr b="1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Same Dataflow is used for processing Streaming Data as well.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Dataflow subscribes to the streaming topic in a fixed time window.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50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825600" y="597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Data Preparation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825600" y="1326725"/>
            <a:ext cx="2500800" cy="27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9525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A1A1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1A1A"/>
                </a:solidFill>
                <a:latin typeface="Maven Pro"/>
                <a:ea typeface="Maven Pro"/>
                <a:cs typeface="Maven Pro"/>
                <a:sym typeface="Maven Pro"/>
              </a:rPr>
              <a:t>Both Streaming and Batch data go through same steps of cleaning, filtering and formatting in the dataflow.</a:t>
            </a:r>
            <a:endParaRPr>
              <a:solidFill>
                <a:srgbClr val="1A1A1A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5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54" name="Google Shape;1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0875" y="1132775"/>
            <a:ext cx="5487314" cy="30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1125" y="4242350"/>
            <a:ext cx="8107075" cy="49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/>
        </p:nvSpPr>
        <p:spPr>
          <a:xfrm>
            <a:off x="869525" y="505900"/>
            <a:ext cx="23118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DataFlow Job</a:t>
            </a:r>
            <a:endParaRPr b="1" sz="23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61" name="Google Shape;16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155" y="505900"/>
            <a:ext cx="4868370" cy="463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800" y="1044700"/>
            <a:ext cx="3551245" cy="3793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793425" y="5987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BigQuery Table Schema, Details and Preview of data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475" y="1318925"/>
            <a:ext cx="3213135" cy="370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787" y="2571750"/>
            <a:ext cx="2626425" cy="233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99551" y="1650848"/>
            <a:ext cx="5950751" cy="8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8550" y="3137100"/>
            <a:ext cx="2470424" cy="166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480700" y="1288275"/>
            <a:ext cx="4980000" cy="30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511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Most_Reviewed_products</a:t>
            </a:r>
            <a:endParaRPr sz="611">
              <a:solidFill>
                <a:srgbClr val="8C725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Create or replace view term_project.Most_Reviewed_products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as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name AS Name_of_the_Product,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COUNT(reviews_title) AS Count_of_Reviews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FROM term_project.amazon_data_raw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GROUP BY name 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ORDER BY COUNT(reviews_title) DESC;</a:t>
            </a:r>
            <a:endParaRPr sz="10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7" name="Google Shape;17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8125" y="2221750"/>
            <a:ext cx="4980050" cy="24347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6"/>
          <p:cNvSpPr txBox="1"/>
          <p:nvPr>
            <p:ph type="title"/>
          </p:nvPr>
        </p:nvSpPr>
        <p:spPr>
          <a:xfrm>
            <a:off x="557625" y="580025"/>
            <a:ext cx="7900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340">
                <a:latin typeface="Maven Pro"/>
                <a:ea typeface="Maven Pro"/>
                <a:cs typeface="Maven Pro"/>
                <a:sym typeface="Maven Pro"/>
              </a:rPr>
              <a:t>Data </a:t>
            </a:r>
            <a:r>
              <a:rPr lang="en" sz="2340">
                <a:latin typeface="Maven Pro"/>
                <a:ea typeface="Maven Pro"/>
                <a:cs typeface="Maven Pro"/>
                <a:sym typeface="Maven Pro"/>
              </a:rPr>
              <a:t>Analytics</a:t>
            </a:r>
            <a:endParaRPr sz="234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64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7"/>
          <p:cNvSpPr txBox="1"/>
          <p:nvPr>
            <p:ph idx="1" type="body"/>
          </p:nvPr>
        </p:nvSpPr>
        <p:spPr>
          <a:xfrm>
            <a:off x="451850" y="1278675"/>
            <a:ext cx="5201100" cy="35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43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Products_with_FiveRatings</a:t>
            </a:r>
            <a:endParaRPr b="1" sz="15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Create or replace view </a:t>
            </a: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erm_project.Products_with_FiveRatings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as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SELECT ProductName, Category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FROM (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SELECT 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name AS ProductName,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primaryCategories AS Category,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AVG(reviews_rating) AS Rating 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FROM term_project.amazon_data_raw 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GROUP BY name, primaryCategories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HAVING AVG(reviews_rating) = 5.0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ORDER BY AVG(reviews_rating) DESC 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10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9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84" name="Google Shape;18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2150" y="2066325"/>
            <a:ext cx="4668624" cy="295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/>
          <p:nvPr>
            <p:ph idx="1" type="body"/>
          </p:nvPr>
        </p:nvSpPr>
        <p:spPr>
          <a:xfrm>
            <a:off x="793575" y="1268225"/>
            <a:ext cx="5191800" cy="305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43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Popularcategory_gender</a:t>
            </a:r>
            <a:endParaRPr b="1" sz="15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434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Create or replace view term_project.popularcategory_gender as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primaryCategories,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reviews_users_gender, 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count(*) as Count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FROM `data228-final-project-312006.term_project.amazon_data_raw` 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GROUP BY primaryCategories,reviews_users_gender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2124"/>
                </a:solidFill>
                <a:latin typeface="Courier New"/>
                <a:ea typeface="Courier New"/>
                <a:cs typeface="Courier New"/>
                <a:sym typeface="Courier New"/>
              </a:rPr>
              <a:t>ORDER BY primaryCategories</a:t>
            </a:r>
            <a:endParaRPr sz="1100">
              <a:solidFill>
                <a:srgbClr val="20212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90" name="Google Shape;1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6100" y="1314738"/>
            <a:ext cx="3214776" cy="3359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/>
          <p:nvPr>
            <p:ph idx="1" type="body"/>
          </p:nvPr>
        </p:nvSpPr>
        <p:spPr>
          <a:xfrm>
            <a:off x="852225" y="1293400"/>
            <a:ext cx="75660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freeShipping_productCategories</a:t>
            </a:r>
            <a:endParaRPr b="1" sz="1500"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Create or replace view term_project.</a:t>
            </a: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freeShipping_productCategories</a:t>
            </a:r>
            <a:endParaRPr sz="1100">
              <a:solidFill>
                <a:srgbClr val="000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endParaRPr sz="1100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SELECT name, primaryCategories,</a:t>
            </a:r>
            <a:endParaRPr sz="1100">
              <a:solidFill>
                <a:schemeClr val="dk2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count(name) as FreeShippingProductCount</a:t>
            </a:r>
            <a:endParaRPr sz="1100">
              <a:solidFill>
                <a:schemeClr val="dk2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FROM term_project.amazon_data_raw</a:t>
            </a:r>
            <a:endParaRPr sz="1100">
              <a:solidFill>
                <a:schemeClr val="dk2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WHERE shipping = 'Free'</a:t>
            </a:r>
            <a:endParaRPr sz="1100">
              <a:solidFill>
                <a:schemeClr val="dk2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  <a:highlight>
                  <a:srgbClr val="FFFFFE"/>
                </a:highlight>
                <a:latin typeface="Courier New"/>
                <a:ea typeface="Courier New"/>
                <a:cs typeface="Courier New"/>
                <a:sym typeface="Courier New"/>
              </a:rPr>
              <a:t>group by name, primaryCategories;</a:t>
            </a:r>
            <a:endParaRPr sz="1100">
              <a:solidFill>
                <a:schemeClr val="dk2"/>
              </a:solidFill>
              <a:highlight>
                <a:srgbClr val="FFFFF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2450" y="3511975"/>
            <a:ext cx="6147727" cy="138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/>
          <p:nvPr>
            <p:ph type="title"/>
          </p:nvPr>
        </p:nvSpPr>
        <p:spPr>
          <a:xfrm>
            <a:off x="803650" y="596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D3B45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Data Visualization</a:t>
            </a:r>
            <a:endParaRPr sz="39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650" y="1723550"/>
            <a:ext cx="7688701" cy="229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450" y="1423725"/>
            <a:ext cx="8232799" cy="331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815975" y="5783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Project Overview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1326725"/>
            <a:ext cx="7688700" cy="34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95D46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Our project deals with capturing customer reviews about products sold on the Amazon website and streamlining the captured data using GCP, which could be leveraged for various analytics.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Amazon hosts many variants of any given product from different manufacturers, it is the reviews &amp; ratings from fellow customers which help others in making quick decisions on future purchases.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As data enthusiasts, in this project, we are trying to analyze a couple of scenarios about consumer behavior. 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3200" y="1323475"/>
            <a:ext cx="6415774" cy="3576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225" y="1504925"/>
            <a:ext cx="4992502" cy="307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4"/>
          <p:cNvSpPr txBox="1"/>
          <p:nvPr>
            <p:ph type="title"/>
          </p:nvPr>
        </p:nvSpPr>
        <p:spPr>
          <a:xfrm>
            <a:off x="832175" y="1323475"/>
            <a:ext cx="7688700" cy="9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Word Cloud for overall Reviews</a:t>
            </a:r>
            <a:endParaRPr sz="13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300"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300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Higher the font size higher the frequency of that particular word has been used in Reviews.</a:t>
            </a:r>
            <a:endParaRPr sz="1300"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223" name="Google Shape;22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450" y="2336525"/>
            <a:ext cx="7203876" cy="226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 txBox="1"/>
          <p:nvPr>
            <p:ph type="title"/>
          </p:nvPr>
        </p:nvSpPr>
        <p:spPr>
          <a:xfrm>
            <a:off x="809675" y="6168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29" name="Google Shape;229;p35"/>
          <p:cNvSpPr txBox="1"/>
          <p:nvPr>
            <p:ph idx="1" type="body"/>
          </p:nvPr>
        </p:nvSpPr>
        <p:spPr>
          <a:xfrm>
            <a:off x="852225" y="1353550"/>
            <a:ext cx="7566000" cy="298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The word cloud visualization will be implemented in BQ rather than using 3rd party visualization tools directly.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Review sentiment analysis using BQ and ML modules.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Change the streaming ingestion from python program to api’s.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Based on fixed windows, get the record count and trending products as part of analysis.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6"/>
          <p:cNvSpPr txBox="1"/>
          <p:nvPr>
            <p:ph idx="1" type="body"/>
          </p:nvPr>
        </p:nvSpPr>
        <p:spPr>
          <a:xfrm>
            <a:off x="760400" y="20840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3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Thank you !!!</a:t>
            </a:r>
            <a:endParaRPr b="1" sz="3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814175" y="605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Objectives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814175" y="1394025"/>
            <a:ext cx="7688700" cy="318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Our objective is to build a scalable and efficient data analytics pipeline architecture that completes the data-to-information transformation process which is the key factor in the success of any analytics.</a:t>
            </a:r>
            <a:endParaRPr sz="14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We are building a Data Analytics pipeline in Google Cloud Platform on </a:t>
            </a: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amazon product reviews dataset </a:t>
            </a: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to achieve the following goals: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Most reviewed products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Most rated products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Popular category based on gender 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rgbClr val="202124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The popularity of free shipping products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End-Users will be Marketing &amp; Sales Department along with Sellers.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 u="sng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1300" y="2813425"/>
            <a:ext cx="2451574" cy="176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92075" y="566725"/>
            <a:ext cx="7688700" cy="80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Data analytics pipeline architecture diagram</a:t>
            </a:r>
            <a:endParaRPr sz="4600"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050" y="1422875"/>
            <a:ext cx="7423875" cy="34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825425" y="631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Environmental setup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460200" y="1326725"/>
            <a:ext cx="7688700" cy="3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Created a new project “</a:t>
            </a:r>
            <a:r>
              <a:rPr b="1" lang="en" sz="1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data228-final-project</a:t>
            </a:r>
            <a:r>
              <a:rPr lang="en" sz="1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” in Google Cloud Platform.</a:t>
            </a:r>
            <a:endParaRPr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04800" lvl="1" marL="9144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Calibri"/>
              <a:buChar char="○"/>
            </a:pPr>
            <a:r>
              <a:rPr lang="en" sz="1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1 Compute Instance : </a:t>
            </a:r>
            <a:r>
              <a:rPr b="1" lang="en" sz="1200">
                <a:solidFill>
                  <a:srgbClr val="000000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amazon-streamingdata-vm</a:t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04800" lvl="1" marL="9144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aven Pro"/>
              <a:buChar char="○"/>
            </a:pPr>
            <a:r>
              <a:rPr lang="en" sz="12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2 Storage Buckets : </a:t>
            </a:r>
            <a:endParaRPr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04800" lvl="2" marL="13716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aven Pro"/>
              <a:buChar char="■"/>
            </a:pPr>
            <a:r>
              <a:rPr lang="en" sz="12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Batch Data :</a:t>
            </a:r>
            <a:r>
              <a:rPr b="1" lang="en" sz="12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amazon_batch_data</a:t>
            </a:r>
            <a:endParaRPr b="1" sz="1200"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04800" lvl="2" marL="13716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ven Pro"/>
              <a:buChar char="■"/>
            </a:pPr>
            <a:r>
              <a:rPr lang="en" sz="12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Stage and Temp Data Flow : </a:t>
            </a:r>
            <a:r>
              <a:rPr b="1" lang="en" sz="1200">
                <a:solidFill>
                  <a:srgbClr val="000000"/>
                </a:solidFill>
                <a:highlight>
                  <a:srgbClr val="FFFFFF"/>
                </a:highlight>
                <a:latin typeface="Maven Pro"/>
                <a:ea typeface="Maven Pro"/>
                <a:cs typeface="Maven Pro"/>
                <a:sym typeface="Maven Pro"/>
              </a:rPr>
              <a:t>group1-dataflow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0802" y="1961375"/>
            <a:ext cx="6373349" cy="7735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0750" y="3539925"/>
            <a:ext cx="5943600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777525" y="5975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02124"/>
                </a:solidFill>
                <a:latin typeface="Maven Pro"/>
                <a:ea typeface="Maven Pro"/>
                <a:cs typeface="Maven Pro"/>
                <a:sym typeface="Maven Pro"/>
              </a:rPr>
              <a:t>Data Ingestion</a:t>
            </a:r>
            <a:endParaRPr>
              <a:solidFill>
                <a:srgbClr val="202124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729450" y="1432500"/>
            <a:ext cx="7688700" cy="3396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A9988"/>
                </a:solidFill>
                <a:latin typeface="Maven Pro"/>
                <a:ea typeface="Maven Pro"/>
                <a:cs typeface="Maven Pro"/>
                <a:sym typeface="Maven Pro"/>
              </a:rPr>
              <a:t>About dataset</a:t>
            </a:r>
            <a:endParaRPr sz="700">
              <a:solidFill>
                <a:srgbClr val="1A9988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b="1" lang="en" sz="1570">
                <a:solidFill>
                  <a:srgbClr val="1A9988"/>
                </a:solidFill>
                <a:latin typeface="Maven Pro"/>
                <a:ea typeface="Maven Pro"/>
                <a:cs typeface="Maven Pro"/>
                <a:sym typeface="Maven Pro"/>
              </a:rPr>
              <a:t>S</a:t>
            </a:r>
            <a:r>
              <a:rPr b="1" lang="en" sz="1250">
                <a:solidFill>
                  <a:srgbClr val="1A9988"/>
                </a:solidFill>
                <a:latin typeface="Maven Pro"/>
                <a:ea typeface="Maven Pro"/>
                <a:cs typeface="Maven Pro"/>
                <a:sym typeface="Maven Pro"/>
              </a:rPr>
              <a:t>ource   : </a:t>
            </a:r>
            <a:r>
              <a:rPr lang="en" sz="1250">
                <a:solidFill>
                  <a:srgbClr val="1A1A1A"/>
                </a:solidFill>
                <a:latin typeface="Maven Pro"/>
                <a:ea typeface="Maven Pro"/>
                <a:cs typeface="Maven Pro"/>
                <a:sym typeface="Maven Pro"/>
              </a:rPr>
              <a:t>Datafiniti’s</a:t>
            </a:r>
            <a:r>
              <a:rPr lang="en" sz="1250">
                <a:solidFill>
                  <a:srgbClr val="1A1A1A"/>
                </a:solidFill>
                <a:latin typeface="Maven Pro"/>
                <a:ea typeface="Maven Pro"/>
                <a:cs typeface="Maven Pro"/>
                <a:sym typeface="Maven Pro"/>
              </a:rPr>
              <a:t> dataset</a:t>
            </a:r>
            <a:endParaRPr sz="11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We have chosen </a:t>
            </a: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Amazon Customer Reviews which is one of the iconic datasets.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In a period of over two decades since the first review in 1995, millions of Amazon customers have contributed over a hundred million reviews to express opinions and describe their experiences regarding products on the Amazon.com website.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❏"/>
            </a:pPr>
            <a:r>
              <a:rPr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This dataset contains lists of consumer reviews and ratings for Amazon products with various categories such as electronics, home &amp; garden, health &amp; beauty, animals &amp; pet supplies etc. 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20000"/>
              </a:lnSpc>
              <a:spcBef>
                <a:spcPts val="1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Maven Pro"/>
              <a:buChar char="❏"/>
            </a:pPr>
            <a:r>
              <a:rPr lang="en">
                <a:solidFill>
                  <a:srgbClr val="1A1A1A"/>
                </a:solidFill>
                <a:latin typeface="Maven Pro"/>
                <a:ea typeface="Maven Pro"/>
                <a:cs typeface="Maven Pro"/>
                <a:sym typeface="Maven Pro"/>
              </a:rPr>
              <a:t>We generated couple of columns with data that are required for our objectives.</a:t>
            </a:r>
            <a:endParaRPr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825275" y="628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Batch </a:t>
            </a:r>
            <a:r>
              <a:rPr lang="en">
                <a:latin typeface="Maven Pro"/>
                <a:ea typeface="Maven Pro"/>
                <a:cs typeface="Maven Pro"/>
                <a:sym typeface="Maven Pro"/>
              </a:rPr>
              <a:t>Data Ingestion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865250" y="1403650"/>
            <a:ext cx="7552800" cy="34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99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ven Pro"/>
              <a:buChar char="●"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Historical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data will be stored as csv file in google cloud storage, that i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ncludes basic product information, reviews and ratings given by users. 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99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ven Pro"/>
              <a:buChar char="●"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We are using GCP Pub/Sub to send notifications as a message, whenever a batch file is uploaded into a specific cloud storage bucket.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1" marL="914400" rtl="0" algn="l">
              <a:lnSpc>
                <a:spcPct val="9909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aven Pro"/>
              <a:buChar char="○"/>
            </a:pPr>
            <a:r>
              <a:rPr lang="en" sz="13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This m</a:t>
            </a:r>
            <a:r>
              <a:rPr lang="en" sz="1300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essage will be published to a specific topic which includes the metadata of the file in json format.</a:t>
            </a:r>
            <a:endParaRPr sz="1300"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54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rPr>
              <a:t>Setup in GCP</a:t>
            </a:r>
            <a:endParaRPr b="1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Created a new bucket 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amazon_batch_data 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in google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cloud storage to store batch files.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Created a topic 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batch_fileupload_notification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in pub/sub to 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publish a message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when a new batch file is triggered in GCS 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amazon_batch_data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.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05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0"/>
          <p:cNvSpPr txBox="1"/>
          <p:nvPr>
            <p:ph type="title"/>
          </p:nvPr>
        </p:nvSpPr>
        <p:spPr>
          <a:xfrm>
            <a:off x="796750" y="607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Batch Data Ingestion continued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000" y="1305175"/>
            <a:ext cx="5384175" cy="39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6000" y="1943750"/>
            <a:ext cx="5470700" cy="2722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825425" y="6264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aven Pro"/>
                <a:ea typeface="Maven Pro"/>
                <a:cs typeface="Maven Pro"/>
                <a:sym typeface="Maven Pro"/>
              </a:rPr>
              <a:t>Streaming </a:t>
            </a:r>
            <a:r>
              <a:rPr lang="en">
                <a:latin typeface="Maven Pro"/>
                <a:ea typeface="Maven Pro"/>
                <a:cs typeface="Maven Pro"/>
                <a:sym typeface="Maven Pro"/>
              </a:rPr>
              <a:t>Data Ingestion</a:t>
            </a:r>
            <a:endParaRPr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825425" y="1345975"/>
            <a:ext cx="3505800" cy="3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marR="50800" rtl="0" algn="l">
              <a:lnSpc>
                <a:spcPct val="7247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Streaming Data</a:t>
            </a:r>
            <a:endParaRPr b="1" sz="1400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50800" rtl="0" algn="l">
              <a:lnSpc>
                <a:spcPct val="7247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We are publishing messages through a python program from vm(venv) which reads the data from a csv file and publishes messages to a pub-sub topic.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50800" rtl="0" algn="l">
              <a:lnSpc>
                <a:spcPct val="7247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marR="50800" rtl="0" algn="l">
              <a:lnSpc>
                <a:spcPct val="7247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5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25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Maven Pro"/>
                <a:ea typeface="Maven Pro"/>
                <a:cs typeface="Maven Pro"/>
                <a:sym typeface="Maven Pro"/>
              </a:rPr>
              <a:t>Setup in GCP</a:t>
            </a:r>
            <a:endParaRPr b="1">
              <a:solidFill>
                <a:schemeClr val="dk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1150" lvl="0" marL="457200" rtl="0" algn="l">
              <a:lnSpc>
                <a:spcPct val="10909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●"/>
            </a:pP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Created a topic </a:t>
            </a:r>
            <a:r>
              <a:rPr b="1"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streaming_data_in</a:t>
            </a:r>
            <a:r>
              <a:rPr lang="en">
                <a:solidFill>
                  <a:srgbClr val="000000"/>
                </a:solidFill>
                <a:latin typeface="Maven Pro"/>
                <a:ea typeface="Maven Pro"/>
                <a:cs typeface="Maven Pro"/>
                <a:sym typeface="Maven Pro"/>
              </a:rPr>
              <a:t> to publish streaming data.</a:t>
            </a:r>
            <a:endParaRPr>
              <a:solidFill>
                <a:srgbClr val="000000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090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250" y="2752300"/>
            <a:ext cx="5304573" cy="61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3475" y="1345975"/>
            <a:ext cx="4507975" cy="2461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